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6" r:id="rId2"/>
    <p:sldId id="257" r:id="rId3"/>
    <p:sldId id="278" r:id="rId4"/>
    <p:sldId id="283" r:id="rId5"/>
    <p:sldId id="276" r:id="rId6"/>
    <p:sldId id="279" r:id="rId7"/>
    <p:sldId id="275" r:id="rId8"/>
    <p:sldId id="277" r:id="rId9"/>
    <p:sldId id="258" r:id="rId10"/>
    <p:sldId id="280" r:id="rId11"/>
    <p:sldId id="264" r:id="rId12"/>
    <p:sldId id="281" r:id="rId13"/>
    <p:sldId id="270" r:id="rId14"/>
    <p:sldId id="282" r:id="rId15"/>
    <p:sldId id="259" r:id="rId16"/>
    <p:sldId id="267" r:id="rId17"/>
    <p:sldId id="262" r:id="rId18"/>
    <p:sldId id="284" r:id="rId19"/>
    <p:sldId id="272" r:id="rId2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850" autoAdjust="0"/>
  </p:normalViewPr>
  <p:slideViewPr>
    <p:cSldViewPr snapToGrid="0">
      <p:cViewPr varScale="1">
        <p:scale>
          <a:sx n="74" d="100"/>
          <a:sy n="74" d="100"/>
        </p:scale>
        <p:origin x="101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Non-Plan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2008-09</c:v>
                </c:pt>
                <c:pt idx="1">
                  <c:v>2009-10</c:v>
                </c:pt>
                <c:pt idx="2">
                  <c:v>2010-11</c:v>
                </c:pt>
                <c:pt idx="3">
                  <c:v>2011-12</c:v>
                </c:pt>
                <c:pt idx="4">
                  <c:v>2012-13</c:v>
                </c:pt>
                <c:pt idx="5">
                  <c:v>2013-14</c:v>
                </c:pt>
                <c:pt idx="6">
                  <c:v>2014-15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133.12</c:v>
                </c:pt>
                <c:pt idx="1">
                  <c:v>171.98</c:v>
                </c:pt>
                <c:pt idx="2">
                  <c:v>159.28</c:v>
                </c:pt>
                <c:pt idx="3">
                  <c:v>175.94</c:v>
                </c:pt>
                <c:pt idx="4">
                  <c:v>197.73</c:v>
                </c:pt>
                <c:pt idx="5">
                  <c:v>221.45</c:v>
                </c:pt>
                <c:pt idx="6">
                  <c:v>259.17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2008-09</c:v>
                </c:pt>
                <c:pt idx="1">
                  <c:v>2009-10</c:v>
                </c:pt>
                <c:pt idx="2">
                  <c:v>2010-11</c:v>
                </c:pt>
                <c:pt idx="3">
                  <c:v>2011-12</c:v>
                </c:pt>
                <c:pt idx="4">
                  <c:v>2012-13</c:v>
                </c:pt>
                <c:pt idx="5">
                  <c:v>2013-14</c:v>
                </c:pt>
                <c:pt idx="6">
                  <c:v>2014-15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123.05</c:v>
                </c:pt>
                <c:pt idx="1">
                  <c:v>97.06</c:v>
                </c:pt>
                <c:pt idx="2">
                  <c:v>102.41</c:v>
                </c:pt>
                <c:pt idx="3">
                  <c:v>149</c:v>
                </c:pt>
                <c:pt idx="4">
                  <c:v>168.93</c:v>
                </c:pt>
                <c:pt idx="5">
                  <c:v>260.98</c:v>
                </c:pt>
                <c:pt idx="6">
                  <c:v>213.03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2008-09</c:v>
                </c:pt>
                <c:pt idx="1">
                  <c:v>2009-10</c:v>
                </c:pt>
                <c:pt idx="2">
                  <c:v>2010-11</c:v>
                </c:pt>
                <c:pt idx="3">
                  <c:v>2011-12</c:v>
                </c:pt>
                <c:pt idx="4">
                  <c:v>2012-13</c:v>
                </c:pt>
                <c:pt idx="5">
                  <c:v>2013-14</c:v>
                </c:pt>
                <c:pt idx="6">
                  <c:v>2014-15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1341576"/>
        <c:axId val="231339224"/>
      </c:barChart>
      <c:catAx>
        <c:axId val="231341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1339224"/>
        <c:crosses val="autoZero"/>
        <c:auto val="1"/>
        <c:lblAlgn val="ctr"/>
        <c:lblOffset val="100"/>
        <c:noMultiLvlLbl val="0"/>
      </c:catAx>
      <c:valAx>
        <c:axId val="231339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1341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dirty="0" smtClean="0"/>
              <a:t>FY2013-14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FY2013-14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Sheet1!$A$2:$A$4</c:f>
              <c:strCache>
                <c:ptCount val="2"/>
                <c:pt idx="0">
                  <c:v>Internal</c:v>
                </c:pt>
                <c:pt idx="1">
                  <c:v>MHRD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60.03</c:v>
                </c:pt>
                <c:pt idx="1">
                  <c:v>422.4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Sheet1!$A$2:$A$4</c:f>
              <c:strCache>
                <c:ptCount val="2"/>
                <c:pt idx="0">
                  <c:v>Internal</c:v>
                </c:pt>
                <c:pt idx="1">
                  <c:v>MHRD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dirty="0" smtClean="0"/>
              <a:t>FY2014-15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FY2014-15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Sheet1!$A$2:$A$4</c:f>
              <c:strCache>
                <c:ptCount val="2"/>
                <c:pt idx="0">
                  <c:v>Internal</c:v>
                </c:pt>
                <c:pt idx="1">
                  <c:v>MHRD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73.709999999999994</c:v>
                </c:pt>
                <c:pt idx="1">
                  <c:v>398.49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Student Nos.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2008-09</c:v>
                </c:pt>
                <c:pt idx="1">
                  <c:v>2009-10</c:v>
                </c:pt>
                <c:pt idx="2">
                  <c:v>2010-11</c:v>
                </c:pt>
                <c:pt idx="3">
                  <c:v>2011-12</c:v>
                </c:pt>
                <c:pt idx="4">
                  <c:v>2012-13</c:v>
                </c:pt>
                <c:pt idx="5">
                  <c:v>2013-14</c:v>
                </c:pt>
                <c:pt idx="6">
                  <c:v>2014-15</c:v>
                </c:pt>
              </c:strCache>
            </c:strRef>
          </c:cat>
          <c:val>
            <c:numRef>
              <c:f>Sheet1!$B$2:$B$8</c:f>
              <c:numCache>
                <c:formatCode>#,##0</c:formatCode>
                <c:ptCount val="7"/>
                <c:pt idx="0">
                  <c:v>4097</c:v>
                </c:pt>
                <c:pt idx="1">
                  <c:v>4426</c:v>
                </c:pt>
                <c:pt idx="2">
                  <c:v>4909</c:v>
                </c:pt>
                <c:pt idx="3">
                  <c:v>5311</c:v>
                </c:pt>
                <c:pt idx="4">
                  <c:v>5711</c:v>
                </c:pt>
                <c:pt idx="5">
                  <c:v>6167</c:v>
                </c:pt>
                <c:pt idx="6" formatCode="General">
                  <c:v>6415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2008-09</c:v>
                </c:pt>
                <c:pt idx="1">
                  <c:v>2009-10</c:v>
                </c:pt>
                <c:pt idx="2">
                  <c:v>2010-11</c:v>
                </c:pt>
                <c:pt idx="3">
                  <c:v>2011-12</c:v>
                </c:pt>
                <c:pt idx="4">
                  <c:v>2012-13</c:v>
                </c:pt>
                <c:pt idx="5">
                  <c:v>2013-14</c:v>
                </c:pt>
                <c:pt idx="6">
                  <c:v>2014-15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Sheet1!$A$2:$A$8</c:f>
              <c:strCache>
                <c:ptCount val="7"/>
                <c:pt idx="0">
                  <c:v>2008-09</c:v>
                </c:pt>
                <c:pt idx="1">
                  <c:v>2009-10</c:v>
                </c:pt>
                <c:pt idx="2">
                  <c:v>2010-11</c:v>
                </c:pt>
                <c:pt idx="3">
                  <c:v>2011-12</c:v>
                </c:pt>
                <c:pt idx="4">
                  <c:v>2012-13</c:v>
                </c:pt>
                <c:pt idx="5">
                  <c:v>2013-14</c:v>
                </c:pt>
                <c:pt idx="6">
                  <c:v>2014-15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13703528"/>
        <c:axId val="313710584"/>
      </c:lineChart>
      <c:catAx>
        <c:axId val="313703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710584"/>
        <c:crosses val="autoZero"/>
        <c:auto val="1"/>
        <c:lblAlgn val="ctr"/>
        <c:lblOffset val="100"/>
        <c:noMultiLvlLbl val="0"/>
      </c:catAx>
      <c:valAx>
        <c:axId val="313710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703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Non-Plan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2008-09</c:v>
                </c:pt>
                <c:pt idx="1">
                  <c:v>2009-10</c:v>
                </c:pt>
                <c:pt idx="2">
                  <c:v>2010-11</c:v>
                </c:pt>
                <c:pt idx="3">
                  <c:v>2011-12</c:v>
                </c:pt>
                <c:pt idx="4">
                  <c:v>2012-13</c:v>
                </c:pt>
                <c:pt idx="5">
                  <c:v>2013-14</c:v>
                </c:pt>
                <c:pt idx="6">
                  <c:v>2014-15</c:v>
                </c:pt>
              </c:strCache>
            </c:strRef>
          </c:cat>
          <c:val>
            <c:numRef>
              <c:f>Sheet1!$B$2:$B$8</c:f>
              <c:numCache>
                <c:formatCode>#,##0</c:formatCode>
                <c:ptCount val="7"/>
                <c:pt idx="0">
                  <c:v>324921</c:v>
                </c:pt>
                <c:pt idx="1">
                  <c:v>388568</c:v>
                </c:pt>
                <c:pt idx="2">
                  <c:v>324465</c:v>
                </c:pt>
                <c:pt idx="3">
                  <c:v>331275</c:v>
                </c:pt>
                <c:pt idx="4">
                  <c:v>346227</c:v>
                </c:pt>
                <c:pt idx="5">
                  <c:v>359089</c:v>
                </c:pt>
                <c:pt idx="6" formatCode="General">
                  <c:v>404006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2008-09</c:v>
                </c:pt>
                <c:pt idx="1">
                  <c:v>2009-10</c:v>
                </c:pt>
                <c:pt idx="2">
                  <c:v>2010-11</c:v>
                </c:pt>
                <c:pt idx="3">
                  <c:v>2011-12</c:v>
                </c:pt>
                <c:pt idx="4">
                  <c:v>2012-13</c:v>
                </c:pt>
                <c:pt idx="5">
                  <c:v>2013-14</c:v>
                </c:pt>
                <c:pt idx="6">
                  <c:v>2014-15</c:v>
                </c:pt>
              </c:strCache>
            </c:strRef>
          </c:cat>
          <c:val>
            <c:numRef>
              <c:f>Sheet1!$C$2:$C$8</c:f>
              <c:numCache>
                <c:formatCode>#,##0</c:formatCode>
                <c:ptCount val="7"/>
                <c:pt idx="0">
                  <c:v>300342</c:v>
                </c:pt>
                <c:pt idx="1">
                  <c:v>219295</c:v>
                </c:pt>
                <c:pt idx="2">
                  <c:v>208617</c:v>
                </c:pt>
                <c:pt idx="3">
                  <c:v>280550</c:v>
                </c:pt>
                <c:pt idx="4">
                  <c:v>295798</c:v>
                </c:pt>
                <c:pt idx="5">
                  <c:v>423188</c:v>
                </c:pt>
                <c:pt idx="6" formatCode="General">
                  <c:v>332081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2008-09</c:v>
                </c:pt>
                <c:pt idx="1">
                  <c:v>2009-10</c:v>
                </c:pt>
                <c:pt idx="2">
                  <c:v>2010-11</c:v>
                </c:pt>
                <c:pt idx="3">
                  <c:v>2011-12</c:v>
                </c:pt>
                <c:pt idx="4">
                  <c:v>2012-13</c:v>
                </c:pt>
                <c:pt idx="5">
                  <c:v>2013-14</c:v>
                </c:pt>
                <c:pt idx="6">
                  <c:v>2014-15</c:v>
                </c:pt>
              </c:strCache>
            </c:strRef>
          </c:cat>
          <c:val>
            <c:numRef>
              <c:f>Sheet1!$D$2:$D$8</c:f>
              <c:numCache>
                <c:formatCode>#,##0</c:formatCode>
                <c:ptCount val="7"/>
                <c:pt idx="0">
                  <c:v>625262</c:v>
                </c:pt>
                <c:pt idx="1">
                  <c:v>607863</c:v>
                </c:pt>
                <c:pt idx="2">
                  <c:v>533082</c:v>
                </c:pt>
                <c:pt idx="3">
                  <c:v>611825</c:v>
                </c:pt>
                <c:pt idx="4">
                  <c:v>642024</c:v>
                </c:pt>
                <c:pt idx="5">
                  <c:v>782277</c:v>
                </c:pt>
                <c:pt idx="6" formatCode="General">
                  <c:v>736087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3705488"/>
        <c:axId val="313709800"/>
      </c:lineChart>
      <c:catAx>
        <c:axId val="31370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709800"/>
        <c:crosses val="autoZero"/>
        <c:auto val="1"/>
        <c:lblAlgn val="ctr"/>
        <c:lblOffset val="100"/>
        <c:noMultiLvlLbl val="0"/>
      </c:catAx>
      <c:valAx>
        <c:axId val="313709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705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FY2012-13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Salary</c:v>
                </c:pt>
                <c:pt idx="1">
                  <c:v>Pension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96.66</c:v>
                </c:pt>
                <c:pt idx="1">
                  <c:v>44.66</c:v>
                </c:pt>
                <c:pt idx="2">
                  <c:v>56.41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FY2013-14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Salary</c:v>
                </c:pt>
                <c:pt idx="1">
                  <c:v>Pension</c:v>
                </c:pt>
                <c:pt idx="2">
                  <c:v>Other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96.86</c:v>
                </c:pt>
                <c:pt idx="1">
                  <c:v>49.89</c:v>
                </c:pt>
                <c:pt idx="2">
                  <c:v>74.7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FY2014-15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Salary</c:v>
                </c:pt>
                <c:pt idx="1">
                  <c:v>Pension</c:v>
                </c:pt>
                <c:pt idx="2">
                  <c:v>Other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114.43</c:v>
                </c:pt>
                <c:pt idx="1">
                  <c:v>52.82</c:v>
                </c:pt>
                <c:pt idx="2">
                  <c:v>91.92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3705880"/>
        <c:axId val="313709016"/>
      </c:barChart>
      <c:catAx>
        <c:axId val="313705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709016"/>
        <c:crosses val="autoZero"/>
        <c:auto val="1"/>
        <c:lblAlgn val="ctr"/>
        <c:lblOffset val="100"/>
        <c:noMultiLvlLbl val="0"/>
      </c:catAx>
      <c:valAx>
        <c:axId val="313709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705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FY2012-13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Sheet1!$A$2:$A$4</c:f>
              <c:strCache>
                <c:ptCount val="3"/>
                <c:pt idx="0">
                  <c:v>Salary</c:v>
                </c:pt>
                <c:pt idx="1">
                  <c:v>Pension</c:v>
                </c:pt>
                <c:pt idx="2">
                  <c:v>Others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96.66</c:v>
                </c:pt>
                <c:pt idx="1">
                  <c:v>44.66</c:v>
                </c:pt>
                <c:pt idx="2">
                  <c:v>56.41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Sheet1!$A$2:$A$4</c:f>
              <c:strCache>
                <c:ptCount val="3"/>
                <c:pt idx="0">
                  <c:v>Salary</c:v>
                </c:pt>
                <c:pt idx="1">
                  <c:v>Pension</c:v>
                </c:pt>
                <c:pt idx="2">
                  <c:v>Others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dirty="0" smtClean="0"/>
              <a:t>FY2014-15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FY2014-15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Sheet1!$A$2:$A$4</c:f>
              <c:strCache>
                <c:ptCount val="3"/>
                <c:pt idx="0">
                  <c:v>Salary</c:v>
                </c:pt>
                <c:pt idx="1">
                  <c:v>Pension</c:v>
                </c:pt>
                <c:pt idx="2">
                  <c:v>Others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114.43</c:v>
                </c:pt>
                <c:pt idx="1">
                  <c:v>52.82</c:v>
                </c:pt>
                <c:pt idx="2">
                  <c:v>91.92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FY2012-13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Buildings &amp; Works</c:v>
                </c:pt>
                <c:pt idx="1">
                  <c:v>Equipment</c:v>
                </c:pt>
                <c:pt idx="2">
                  <c:v>Library Resources</c:v>
                </c:pt>
                <c:pt idx="3">
                  <c:v>Scholarships / Assistantships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76.11</c:v>
                </c:pt>
                <c:pt idx="1">
                  <c:v>57.3</c:v>
                </c:pt>
                <c:pt idx="2">
                  <c:v>11.99</c:v>
                </c:pt>
                <c:pt idx="3">
                  <c:v>23.53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FY2013-14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Buildings &amp; Works</c:v>
                </c:pt>
                <c:pt idx="1">
                  <c:v>Equipment</c:v>
                </c:pt>
                <c:pt idx="2">
                  <c:v>Library Resources</c:v>
                </c:pt>
                <c:pt idx="3">
                  <c:v>Scholarships / Assistantships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67.08</c:v>
                </c:pt>
                <c:pt idx="1">
                  <c:v>148.66999999999999</c:v>
                </c:pt>
                <c:pt idx="2">
                  <c:v>14.77</c:v>
                </c:pt>
                <c:pt idx="3">
                  <c:v>30.46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FY2014-15(Projected)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Buildings &amp; Works</c:v>
                </c:pt>
                <c:pt idx="1">
                  <c:v>Equipment</c:v>
                </c:pt>
                <c:pt idx="2">
                  <c:v>Library Resources</c:v>
                </c:pt>
                <c:pt idx="3">
                  <c:v>Scholarships / Assistantships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185</c:v>
                </c:pt>
                <c:pt idx="1">
                  <c:v>86.85</c:v>
                </c:pt>
                <c:pt idx="2">
                  <c:v>14.75</c:v>
                </c:pt>
                <c:pt idx="3">
                  <c:v>41.2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FY2014-15(Unaudited)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Buildings &amp; Works</c:v>
                </c:pt>
                <c:pt idx="1">
                  <c:v>Equipment</c:v>
                </c:pt>
                <c:pt idx="2">
                  <c:v>Library Resources</c:v>
                </c:pt>
                <c:pt idx="3">
                  <c:v>Scholarships / Assistantships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104.02</c:v>
                </c:pt>
                <c:pt idx="1">
                  <c:v>56.65</c:v>
                </c:pt>
                <c:pt idx="2">
                  <c:v>14.82</c:v>
                </c:pt>
                <c:pt idx="3">
                  <c:v>37.54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3707056"/>
        <c:axId val="313703136"/>
      </c:barChart>
      <c:catAx>
        <c:axId val="313707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703136"/>
        <c:crosses val="autoZero"/>
        <c:auto val="1"/>
        <c:lblAlgn val="ctr"/>
        <c:lblOffset val="100"/>
        <c:noMultiLvlLbl val="0"/>
      </c:catAx>
      <c:valAx>
        <c:axId val="313703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70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0C922-DC0D-4BB1-82DD-B6E705850DE5}" type="datetimeFigureOut">
              <a:rPr lang="en-IN" smtClean="0"/>
              <a:t>24-06-2016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511AD-33E2-406C-8875-4A0BDD7011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7915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511AD-33E2-406C-8875-4A0BDD701149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3661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CA0D-66CD-4861-9F3C-B25787043160}" type="datetime1">
              <a:rPr lang="en-IN" smtClean="0"/>
              <a:t>24-06-2016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992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5F7F-DF03-4141-962A-7ED8C656AEC2}" type="datetime1">
              <a:rPr lang="en-IN" smtClean="0"/>
              <a:t>24-06-2016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4426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5090F-9792-4D43-9D2D-882D5F295648}" type="datetime1">
              <a:rPr lang="en-IN" smtClean="0"/>
              <a:t>24-06-2016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0842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A5AD-5C20-4C11-9B30-2D535EA29B18}" type="datetime1">
              <a:rPr lang="en-IN" smtClean="0"/>
              <a:t>24-06-2016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845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2DFD-5FAB-4D38-9027-7F39D9340BE1}" type="datetime1">
              <a:rPr lang="en-IN" smtClean="0"/>
              <a:t>24-06-2016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215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D0C0-A633-4600-90CC-700FC5BE2546}" type="datetime1">
              <a:rPr lang="en-IN" smtClean="0"/>
              <a:t>24-06-2016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645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BAF-536E-4341-ABA9-EAD5A0897377}" type="datetime1">
              <a:rPr lang="en-IN" smtClean="0"/>
              <a:t>24-06-2016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25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44B0-0631-4AEA-877C-EA7795CA5DF0}" type="datetime1">
              <a:rPr lang="en-IN" smtClean="0"/>
              <a:t>24-06-2016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7384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A539F-4508-46C3-B2C0-851849FA94B6}" type="datetime1">
              <a:rPr lang="en-IN" smtClean="0"/>
              <a:t>24-06-2016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742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30F7-8230-42E1-807C-F0F18ADE7DE9}" type="datetime1">
              <a:rPr lang="en-IN" smtClean="0"/>
              <a:t>24-06-2016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2775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C41C-F6EA-4C00-8D57-B85B972C3EAF}" type="datetime1">
              <a:rPr lang="en-IN" smtClean="0"/>
              <a:t>24-06-2016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867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D2DE2-C4CD-4D38-AC9D-472745D964CE}" type="datetime1">
              <a:rPr lang="en-IN" smtClean="0"/>
              <a:t>24-06-2016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42ED5-8899-45AC-99EC-5C604F39B4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82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  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8309" y="2552700"/>
            <a:ext cx="10494818" cy="2705100"/>
          </a:xfrm>
        </p:spPr>
        <p:txBody>
          <a:bodyPr>
            <a:normAutofit fontScale="85000" lnSpcReduction="20000"/>
          </a:bodyPr>
          <a:lstStyle/>
          <a:p>
            <a:endParaRPr lang="en-IN" dirty="0" smtClean="0"/>
          </a:p>
          <a:p>
            <a:endParaRPr lang="en-IN" sz="4800" dirty="0" smtClean="0">
              <a:solidFill>
                <a:srgbClr val="0070C0"/>
              </a:solidFill>
            </a:endParaRPr>
          </a:p>
          <a:p>
            <a:r>
              <a:rPr lang="en-IN" sz="4800" b="1" dirty="0" smtClean="0">
                <a:solidFill>
                  <a:srgbClr val="0070C0"/>
                </a:solidFill>
              </a:rPr>
              <a:t>IIT Kanpur – FY2014-15 summary financials</a:t>
            </a:r>
          </a:p>
          <a:p>
            <a:endParaRPr lang="en-IN" sz="4800" b="1" dirty="0" smtClean="0">
              <a:solidFill>
                <a:srgbClr val="0070C0"/>
              </a:solidFill>
            </a:endParaRPr>
          </a:p>
          <a:p>
            <a:r>
              <a:rPr lang="en-IN" sz="4800" b="1" dirty="0" smtClean="0">
                <a:solidFill>
                  <a:srgbClr val="0070C0"/>
                </a:solidFill>
              </a:rPr>
              <a:t>June 24, 2016</a:t>
            </a:r>
            <a:endParaRPr lang="en-IN" sz="4800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375" y="504824"/>
            <a:ext cx="2133600" cy="195262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09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867"/>
          </a:xfrm>
        </p:spPr>
        <p:txBody>
          <a:bodyPr/>
          <a:lstStyle/>
          <a:p>
            <a:r>
              <a:rPr lang="en-IN" b="1" dirty="0" smtClean="0"/>
              <a:t>Non-Plan </a:t>
            </a:r>
            <a:r>
              <a:rPr lang="en-IN" b="1" dirty="0" smtClean="0"/>
              <a:t>Expenditure (Rs. crore)</a:t>
            </a:r>
            <a:endParaRPr lang="en-IN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023852"/>
              </p:ext>
            </p:extLst>
          </p:nvPr>
        </p:nvGraphicFramePr>
        <p:xfrm>
          <a:off x="356616" y="1078994"/>
          <a:ext cx="11503152" cy="5701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7192"/>
                <a:gridCol w="1917192"/>
                <a:gridCol w="1917192"/>
                <a:gridCol w="1917192"/>
                <a:gridCol w="1917192"/>
                <a:gridCol w="1917192"/>
              </a:tblGrid>
              <a:tr h="499300">
                <a:tc rowSpan="2"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Description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FY2013-14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FY2014-15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FY2014-15 Funded by: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  <a:tr h="11614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>
                          <a:solidFill>
                            <a:srgbClr val="002060"/>
                          </a:solidFill>
                        </a:rPr>
                        <a:t>Government Grant (Cash)</a:t>
                      </a:r>
                      <a:endParaRPr lang="en-IN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>
                          <a:solidFill>
                            <a:srgbClr val="002060"/>
                          </a:solidFill>
                        </a:rPr>
                        <a:t>Government Grant</a:t>
                      </a:r>
                      <a:r>
                        <a:rPr lang="en-IN" sz="2400" baseline="0" dirty="0" smtClean="0">
                          <a:solidFill>
                            <a:srgbClr val="002060"/>
                          </a:solidFill>
                        </a:rPr>
                        <a:t> (Receivable)</a:t>
                      </a:r>
                      <a:endParaRPr lang="en-IN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Internal Receipts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98599">
                <a:tc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Salary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96.86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114.43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113.4800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1.21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98599">
                <a:tc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Pension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49.89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52.82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53.0000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2.87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98599">
                <a:tc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Others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74.70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91.92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26.2384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65.6816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98599">
                <a:tc>
                  <a:txBody>
                    <a:bodyPr/>
                    <a:lstStyle/>
                    <a:p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Total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221.45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259.17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192.7184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4.08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65.6816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46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Non-Plan Expenditure (Rs. crore)</a:t>
            </a:r>
            <a:endParaRPr lang="en-IN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4072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557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Non-Plan Expenditure (by type)</a:t>
            </a:r>
            <a:endParaRPr lang="en-IN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95537767"/>
              </p:ext>
            </p:extLst>
          </p:nvPr>
        </p:nvGraphicFramePr>
        <p:xfrm>
          <a:off x="838200" y="1825625"/>
          <a:ext cx="338050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8839729"/>
              </p:ext>
            </p:extLst>
          </p:nvPr>
        </p:nvGraphicFramePr>
        <p:xfrm>
          <a:off x="7917872" y="1825625"/>
          <a:ext cx="343592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1927" y="1249491"/>
            <a:ext cx="5188146" cy="4359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6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75656" y="365126"/>
            <a:ext cx="10178143" cy="474630"/>
          </a:xfrm>
        </p:spPr>
        <p:txBody>
          <a:bodyPr>
            <a:normAutofit/>
          </a:bodyPr>
          <a:lstStyle/>
          <a:p>
            <a:r>
              <a:rPr lang="en-IN" sz="2400" b="1" dirty="0" smtClean="0"/>
              <a:t>Non-Plan </a:t>
            </a:r>
            <a:r>
              <a:rPr lang="en-IN" sz="2400" b="1" dirty="0" smtClean="0"/>
              <a:t>Expenditure (Others) (Rs. crore)</a:t>
            </a:r>
            <a:endParaRPr lang="en-IN" sz="24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252866"/>
              </p:ext>
            </p:extLst>
          </p:nvPr>
        </p:nvGraphicFramePr>
        <p:xfrm>
          <a:off x="970384" y="839756"/>
          <a:ext cx="10075152" cy="5951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016"/>
                <a:gridCol w="3511009"/>
                <a:gridCol w="1693718"/>
                <a:gridCol w="1662546"/>
                <a:gridCol w="2441863"/>
              </a:tblGrid>
              <a:tr h="622655">
                <a:tc>
                  <a:txBody>
                    <a:bodyPr/>
                    <a:lstStyle/>
                    <a:p>
                      <a:r>
                        <a:rPr lang="en-IN" sz="1800" b="1" dirty="0" smtClean="0"/>
                        <a:t>#</a:t>
                      </a:r>
                      <a:endParaRPr lang="en-IN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dirty="0" smtClean="0"/>
                        <a:t>Description</a:t>
                      </a:r>
                      <a:endParaRPr lang="en-IN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/>
                        <a:t>FY2012-13</a:t>
                      </a:r>
                      <a:endParaRPr lang="en-IN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/>
                        <a:t>FY2013-14 </a:t>
                      </a:r>
                      <a:br>
                        <a:rPr lang="en-IN" sz="1800" b="1" dirty="0" smtClean="0"/>
                      </a:br>
                      <a:endParaRPr lang="en-IN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 smtClean="0"/>
                        <a:t>FY2014-15 </a:t>
                      </a:r>
                      <a:br>
                        <a:rPr lang="en-IN" sz="1800" b="1" dirty="0" smtClean="0"/>
                      </a:br>
                      <a:endParaRPr lang="en-IN" sz="1800" b="1" dirty="0"/>
                    </a:p>
                  </a:txBody>
                  <a:tcPr/>
                </a:tc>
              </a:tr>
              <a:tr h="622655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1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Water &amp; Electricity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18.53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26.69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34.51</a:t>
                      </a:r>
                    </a:p>
                    <a:p>
                      <a:pPr algn="r"/>
                      <a:endParaRPr lang="en-IN" sz="1800" dirty="0"/>
                    </a:p>
                  </a:txBody>
                  <a:tcPr/>
                </a:tc>
              </a:tr>
              <a:tr h="456957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2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Housekeeping &amp; Maintenance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11.90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17.60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21.14</a:t>
                      </a:r>
                    </a:p>
                  </a:txBody>
                  <a:tcPr/>
                </a:tc>
              </a:tr>
              <a:tr h="649359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3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Hall Subsidy </a:t>
                      </a:r>
                      <a:r>
                        <a:rPr lang="en-IN" sz="1800" i="1" dirty="0" smtClean="0"/>
                        <a:t>(including Mess Establishment Charge Receipts)</a:t>
                      </a:r>
                      <a:endParaRPr lang="en-IN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11.57 </a:t>
                      </a:r>
                      <a:r>
                        <a:rPr lang="en-IN" sz="1800" i="1" dirty="0" smtClean="0"/>
                        <a:t>(8.57)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13.03 </a:t>
                      </a:r>
                      <a:r>
                        <a:rPr lang="en-IN" sz="1800" i="1" dirty="0" smtClean="0"/>
                        <a:t>(10.04)</a:t>
                      </a:r>
                      <a:endParaRPr lang="en-IN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13.95 </a:t>
                      </a:r>
                      <a:r>
                        <a:rPr lang="en-IN" sz="1800" i="1" dirty="0" smtClean="0"/>
                        <a:t>(10.95)</a:t>
                      </a:r>
                      <a:endParaRPr lang="en-IN" sz="1800" dirty="0" smtClean="0"/>
                    </a:p>
                  </a:txBody>
                  <a:tcPr/>
                </a:tc>
              </a:tr>
              <a:tr h="456957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4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Department / Section Expenses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8.63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9.59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7.70</a:t>
                      </a:r>
                    </a:p>
                  </a:txBody>
                  <a:tcPr/>
                </a:tc>
              </a:tr>
              <a:tr h="45695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IN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Administrative (Institute) Expenses</a:t>
                      </a:r>
                      <a:endParaRPr lang="en-IN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N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3.61</a:t>
                      </a:r>
                      <a:endParaRPr lang="en-IN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N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N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3.92</a:t>
                      </a:r>
                    </a:p>
                  </a:txBody>
                  <a:tcPr/>
                </a:tc>
              </a:tr>
              <a:tr h="456957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6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Computer Facilities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1.10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2.16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3.06</a:t>
                      </a:r>
                    </a:p>
                  </a:txBody>
                  <a:tcPr/>
                </a:tc>
              </a:tr>
              <a:tr h="456957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7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Student Support Services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0.64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0.92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1.16</a:t>
                      </a:r>
                    </a:p>
                  </a:txBody>
                  <a:tcPr/>
                </a:tc>
              </a:tr>
              <a:tr h="456957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8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Transport Subsidy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0.44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0.49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0.59</a:t>
                      </a:r>
                    </a:p>
                  </a:txBody>
                  <a:tcPr/>
                </a:tc>
              </a:tr>
              <a:tr h="622655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9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Research Activities (distinct</a:t>
                      </a:r>
                      <a:r>
                        <a:rPr lang="en-IN" sz="1800" baseline="0" dirty="0" smtClean="0"/>
                        <a:t> element from FY2014-15)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IN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dirty="0" smtClean="0"/>
                        <a:t>5.89</a:t>
                      </a:r>
                    </a:p>
                  </a:txBody>
                  <a:tcPr/>
                </a:tc>
              </a:tr>
              <a:tr h="622655">
                <a:tc>
                  <a:txBody>
                    <a:bodyPr/>
                    <a:lstStyle/>
                    <a:p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dirty="0" smtClean="0"/>
                        <a:t>Total</a:t>
                      </a:r>
                      <a:endParaRPr lang="en-IN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b="1" dirty="0" smtClean="0"/>
                        <a:t>56.41</a:t>
                      </a:r>
                      <a:endParaRPr lang="en-IN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b="1" dirty="0" smtClean="0"/>
                        <a:t>74.70</a:t>
                      </a:r>
                    </a:p>
                    <a:p>
                      <a:pPr algn="r"/>
                      <a:endParaRPr lang="en-IN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1800" b="1" dirty="0" smtClean="0"/>
                        <a:t>91.92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128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4748"/>
          </a:xfrm>
        </p:spPr>
        <p:txBody>
          <a:bodyPr>
            <a:normAutofit fontScale="90000"/>
          </a:bodyPr>
          <a:lstStyle/>
          <a:p>
            <a:r>
              <a:rPr lang="en-IN" b="1" dirty="0" smtClean="0"/>
              <a:t>Internal </a:t>
            </a:r>
            <a:r>
              <a:rPr lang="en-IN" b="1" dirty="0" smtClean="0"/>
              <a:t>Receipts </a:t>
            </a:r>
            <a:r>
              <a:rPr lang="en-IN" b="1" dirty="0"/>
              <a:t>(Rs. crore)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294225"/>
              </p:ext>
            </p:extLst>
          </p:nvPr>
        </p:nvGraphicFramePr>
        <p:xfrm>
          <a:off x="838200" y="1205346"/>
          <a:ext cx="10515598" cy="5516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544"/>
                <a:gridCol w="3850422"/>
                <a:gridCol w="1927044"/>
                <a:gridCol w="1994294"/>
                <a:gridCol w="1994294"/>
              </a:tblGrid>
              <a:tr h="3900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#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Description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FY2012-13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FY2013-14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FY2014-15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350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1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Student Fees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18.07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21.88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26.80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350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2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Mess Receipts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8.57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10.04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10.95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350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3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R&amp;D Savings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0.66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8.28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11.96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3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4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Interest Earnings from Endowment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0.00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5.52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0.00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524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5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Interest on Investments / Savings Bank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0.70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3.44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0.81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3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6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Electricity Charges Recovered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1.97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2.85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3.18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3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7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GATE / JMET / JAM Surplus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2.00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2.00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3.00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659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8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House Rent / Water Charges / Licence Fee / IWD Miscellaneous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0.84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1.21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1.57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350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9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Visitors’ Hostel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0.83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1.16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1.72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3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10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Equipment / Other Auction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0.25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0.44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0.47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3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11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Interest on Interest Bearing Advances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0.13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0.07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0.10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350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12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Others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7.29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2.17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 dirty="0">
                          <a:effectLst/>
                        </a:rPr>
                        <a:t>5.12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  <a:tr h="350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kern="1200">
                          <a:effectLst/>
                        </a:rPr>
                        <a:t> </a:t>
                      </a:r>
                      <a:endParaRPr lang="en-IN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b="1" kern="1200" dirty="0">
                          <a:effectLst/>
                        </a:rPr>
                        <a:t>Total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b="1" kern="1200" dirty="0">
                          <a:effectLst/>
                        </a:rPr>
                        <a:t>41.31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b="1" kern="1200" dirty="0">
                          <a:effectLst/>
                        </a:rPr>
                        <a:t>59.05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800" b="1" kern="1200" dirty="0">
                          <a:effectLst/>
                        </a:rPr>
                        <a:t>65.68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55" marR="52055" marT="26028" marB="26028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537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825"/>
          </a:xfrm>
        </p:spPr>
        <p:txBody>
          <a:bodyPr/>
          <a:lstStyle/>
          <a:p>
            <a:r>
              <a:rPr lang="en-IN" b="1" dirty="0" smtClean="0"/>
              <a:t>Plan </a:t>
            </a:r>
            <a:r>
              <a:rPr lang="en-IN" b="1" dirty="0" smtClean="0"/>
              <a:t>Expenditure (Rs. crore)</a:t>
            </a:r>
            <a:endParaRPr lang="en-IN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2514802"/>
              </p:ext>
            </p:extLst>
          </p:nvPr>
        </p:nvGraphicFramePr>
        <p:xfrm>
          <a:off x="838200" y="1181895"/>
          <a:ext cx="10332027" cy="5420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1450"/>
                <a:gridCol w="1600786"/>
                <a:gridCol w="1518479"/>
                <a:gridCol w="2284594"/>
                <a:gridCol w="2836718"/>
              </a:tblGrid>
              <a:tr h="2138153">
                <a:tc>
                  <a:txBody>
                    <a:bodyPr/>
                    <a:lstStyle/>
                    <a:p>
                      <a:r>
                        <a:rPr lang="en-IN" sz="3000" dirty="0" smtClean="0"/>
                        <a:t>Description</a:t>
                      </a:r>
                      <a:endParaRPr lang="en-IN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/>
                        <a:t>FY2012-13</a:t>
                      </a:r>
                    </a:p>
                    <a:p>
                      <a:pPr algn="ctr"/>
                      <a:r>
                        <a:rPr lang="en-IN" sz="2000" dirty="0" smtClean="0"/>
                        <a:t>(Actual)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/>
                        <a:t>FY2013-14</a:t>
                      </a:r>
                    </a:p>
                    <a:p>
                      <a:pPr algn="ctr"/>
                      <a:r>
                        <a:rPr lang="en-IN" sz="2000" dirty="0" smtClean="0"/>
                        <a:t>(Actual)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/>
                        <a:t>FY2014-15 </a:t>
                      </a:r>
                    </a:p>
                    <a:p>
                      <a:pPr algn="ctr"/>
                      <a:r>
                        <a:rPr lang="en-IN" sz="2000" dirty="0" smtClean="0"/>
                        <a:t>(Actual)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/>
                        <a:t>FY2014-15 </a:t>
                      </a:r>
                    </a:p>
                    <a:p>
                      <a:pPr algn="ctr"/>
                      <a:r>
                        <a:rPr lang="en-IN" sz="2000" dirty="0" smtClean="0"/>
                        <a:t>Funded by</a:t>
                      </a:r>
                      <a:endParaRPr lang="en-IN" sz="2000" dirty="0"/>
                    </a:p>
                  </a:txBody>
                  <a:tcPr/>
                </a:tc>
              </a:tr>
              <a:tr h="1003090">
                <a:tc>
                  <a:txBody>
                    <a:bodyPr/>
                    <a:lstStyle/>
                    <a:p>
                      <a:r>
                        <a:rPr lang="en-IN" sz="3200" dirty="0" smtClean="0"/>
                        <a:t>Recurring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3200" dirty="0" smtClean="0"/>
                        <a:t>30.00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3200" dirty="0" smtClean="0"/>
                        <a:t>44.00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3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37.5325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Govt. Grant – Rs. 29.50 crore</a:t>
                      </a:r>
                    </a:p>
                    <a:p>
                      <a:r>
                        <a:rPr lang="en-I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Internal sources – Rs. 8.0325 crore</a:t>
                      </a:r>
                    </a:p>
                  </a:txBody>
                  <a:tcPr/>
                </a:tc>
              </a:tr>
              <a:tr h="1212684">
                <a:tc>
                  <a:txBody>
                    <a:bodyPr/>
                    <a:lstStyle/>
                    <a:p>
                      <a:r>
                        <a:rPr lang="en-IN" sz="3200" dirty="0" smtClean="0"/>
                        <a:t>Non-Recurring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3200" dirty="0" smtClean="0"/>
                        <a:t>138.90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3200" dirty="0" smtClean="0"/>
                        <a:t>216.98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3200" b="0" dirty="0" smtClean="0"/>
                        <a:t>175.5000</a:t>
                      </a:r>
                      <a:endParaRPr lang="en-IN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Govt. Grant – Rs. 175.5000 crore</a:t>
                      </a:r>
                    </a:p>
                    <a:p>
                      <a:r>
                        <a:rPr lang="en-I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Internal sources – Nil</a:t>
                      </a:r>
                    </a:p>
                    <a:p>
                      <a:endParaRPr lang="en-IN" sz="1400" dirty="0"/>
                    </a:p>
                  </a:txBody>
                  <a:tcPr/>
                </a:tc>
              </a:tr>
              <a:tr h="1003090">
                <a:tc>
                  <a:txBody>
                    <a:bodyPr/>
                    <a:lstStyle/>
                    <a:p>
                      <a:r>
                        <a:rPr lang="en-IN" sz="3200" b="1" dirty="0" smtClean="0"/>
                        <a:t>Total</a:t>
                      </a:r>
                      <a:endParaRPr lang="en-IN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3200" b="1" dirty="0" smtClean="0"/>
                        <a:t>168.93</a:t>
                      </a:r>
                      <a:endParaRPr lang="en-IN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3200" b="1" dirty="0" smtClean="0"/>
                        <a:t>260.98</a:t>
                      </a:r>
                      <a:endParaRPr lang="en-IN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3200" b="1" dirty="0" smtClean="0"/>
                        <a:t>213.0325</a:t>
                      </a:r>
                      <a:endParaRPr lang="en-IN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Govt. Grant – Rs. 205.00 crore</a:t>
                      </a:r>
                    </a:p>
                    <a:p>
                      <a:r>
                        <a:rPr lang="en-I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Internal sources – Rs. 8.0325 crore</a:t>
                      </a:r>
                    </a:p>
                    <a:p>
                      <a:endParaRPr lang="en-IN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657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3150"/>
          </a:xfrm>
        </p:spPr>
        <p:txBody>
          <a:bodyPr/>
          <a:lstStyle/>
          <a:p>
            <a:r>
              <a:rPr lang="en-IN" b="1" dirty="0" smtClean="0"/>
              <a:t>Plan </a:t>
            </a:r>
            <a:r>
              <a:rPr lang="en-IN" b="1" dirty="0"/>
              <a:t>Expenditure </a:t>
            </a:r>
            <a:r>
              <a:rPr lang="en-IN" b="1" i="1" dirty="0"/>
              <a:t>(by type) </a:t>
            </a:r>
            <a:r>
              <a:rPr lang="en-IN" b="1" dirty="0"/>
              <a:t>(Rs. crore)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801824"/>
              </p:ext>
            </p:extLst>
          </p:nvPr>
        </p:nvGraphicFramePr>
        <p:xfrm>
          <a:off x="838200" y="1254868"/>
          <a:ext cx="10515600" cy="5508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2103120"/>
                <a:gridCol w="2103120"/>
                <a:gridCol w="2103120"/>
                <a:gridCol w="2103120"/>
              </a:tblGrid>
              <a:tr h="906236"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Description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FY2012-13</a:t>
                      </a:r>
                    </a:p>
                    <a:p>
                      <a:pPr algn="ctr"/>
                      <a:r>
                        <a:rPr lang="en-IN" sz="2800" dirty="0" smtClean="0"/>
                        <a:t>(Actual)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FY2013-14</a:t>
                      </a:r>
                    </a:p>
                    <a:p>
                      <a:pPr algn="ctr"/>
                      <a:r>
                        <a:rPr lang="en-IN" sz="2800" dirty="0" smtClean="0"/>
                        <a:t>(Actual)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800" dirty="0" smtClean="0"/>
                        <a:t>FY2014-15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800" dirty="0" smtClean="0">
                          <a:solidFill>
                            <a:srgbClr val="FFFF00"/>
                          </a:solidFill>
                        </a:rPr>
                        <a:t>(Projected)</a:t>
                      </a:r>
                      <a:endParaRPr lang="en-IN" sz="2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FY2014-15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(Actual)</a:t>
                      </a:r>
                      <a:endParaRPr lang="en-IN" sz="2800" dirty="0"/>
                    </a:p>
                  </a:txBody>
                  <a:tcPr/>
                </a:tc>
              </a:tr>
              <a:tr h="1003333"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Buildings &amp; Works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76.11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67.08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185.00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104.02</a:t>
                      </a:r>
                      <a:endParaRPr lang="en-IN" sz="2800" dirty="0"/>
                    </a:p>
                  </a:txBody>
                  <a:tcPr/>
                </a:tc>
              </a:tr>
              <a:tr h="550215"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Equipment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57.30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148.67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86.85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56.65</a:t>
                      </a:r>
                      <a:endParaRPr lang="en-IN" sz="2800" dirty="0"/>
                    </a:p>
                  </a:txBody>
                  <a:tcPr/>
                </a:tc>
              </a:tr>
              <a:tr h="1003333"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Library Resources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11.99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14.77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14.75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14.82</a:t>
                      </a:r>
                      <a:endParaRPr lang="en-IN" sz="2800" dirty="0"/>
                    </a:p>
                  </a:txBody>
                  <a:tcPr/>
                </a:tc>
              </a:tr>
              <a:tr h="1456451"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Scholarships / Assistantships &amp; Others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23.53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30.46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41.20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37.54</a:t>
                      </a:r>
                      <a:endParaRPr lang="en-IN" sz="2800" dirty="0"/>
                    </a:p>
                  </a:txBody>
                  <a:tcPr/>
                </a:tc>
              </a:tr>
              <a:tr h="550215">
                <a:tc>
                  <a:txBody>
                    <a:bodyPr/>
                    <a:lstStyle/>
                    <a:p>
                      <a:r>
                        <a:rPr lang="en-IN" sz="2800" b="1" dirty="0" smtClean="0"/>
                        <a:t>Total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/>
                        <a:t>168.93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/>
                        <a:t>260.98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/>
                        <a:t>327.80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/>
                        <a:t>213.03</a:t>
                      </a:r>
                      <a:endParaRPr lang="en-IN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419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5500"/>
          </a:xfrm>
        </p:spPr>
        <p:txBody>
          <a:bodyPr/>
          <a:lstStyle/>
          <a:p>
            <a:r>
              <a:rPr lang="en-IN" b="1" dirty="0" smtClean="0"/>
              <a:t>Plan Expenditure (Rs. crore)</a:t>
            </a:r>
            <a:endParaRPr lang="en-IN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4313576"/>
              </p:ext>
            </p:extLst>
          </p:nvPr>
        </p:nvGraphicFramePr>
        <p:xfrm>
          <a:off x="838200" y="1371600"/>
          <a:ext cx="10515600" cy="4805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430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Helpful Information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FY2014-15:  1 April 2014 to 31 March 2015</a:t>
            </a:r>
          </a:p>
          <a:p>
            <a:r>
              <a:rPr lang="en-IN" dirty="0" smtClean="0"/>
              <a:t>1 crore = 10 million</a:t>
            </a:r>
          </a:p>
          <a:p>
            <a:r>
              <a:rPr lang="en-IN" dirty="0" smtClean="0"/>
              <a:t>US$ 1 = Rs. 62.59 (approx.) as on 31 March 2015</a:t>
            </a:r>
          </a:p>
          <a:p>
            <a:r>
              <a:rPr lang="en-IN" dirty="0" smtClean="0"/>
              <a:t>MHRD:  Ministry of Human Resource Development, Govt. of India</a:t>
            </a:r>
          </a:p>
          <a:p>
            <a:r>
              <a:rPr lang="en-IN" dirty="0" smtClean="0"/>
              <a:t>All students are full-time students.</a:t>
            </a:r>
          </a:p>
          <a:p>
            <a:r>
              <a:rPr lang="en-IN" dirty="0" smtClean="0"/>
              <a:t>Non-Plan expenditure refers to recurring (ongoing) expenses on salaries, pension, and other operating expenses.</a:t>
            </a:r>
          </a:p>
          <a:p>
            <a:r>
              <a:rPr lang="en-IN" dirty="0" smtClean="0"/>
              <a:t>Plan expenditure refers to expenditure on capital renewal and development, library resources, and scholarships.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4735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8800" dirty="0" smtClean="0">
                <a:solidFill>
                  <a:srgbClr val="0070C0"/>
                </a:solidFill>
              </a:rPr>
              <a:t>Thank you</a:t>
            </a:r>
            <a:endParaRPr lang="en-IN" sz="88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19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911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 smtClean="0"/>
              <a:t>Non-Plan </a:t>
            </a:r>
            <a:r>
              <a:rPr lang="en-IN" sz="2800" b="1" dirty="0" smtClean="0"/>
              <a:t>and Plan Expenditure (Rs. Crore)</a:t>
            </a:r>
            <a:endParaRPr lang="en-IN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146516"/>
              </p:ext>
            </p:extLst>
          </p:nvPr>
        </p:nvGraphicFramePr>
        <p:xfrm>
          <a:off x="838200" y="1435609"/>
          <a:ext cx="10515600" cy="5285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660733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Year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Non-Plan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Plan</a:t>
                      </a:r>
                      <a:endParaRPr lang="en-IN" sz="2800" dirty="0"/>
                    </a:p>
                  </a:txBody>
                  <a:tcPr/>
                </a:tc>
              </a:tr>
              <a:tr h="660733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2008-09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133.12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123.05</a:t>
                      </a:r>
                      <a:endParaRPr lang="en-IN" sz="2800" dirty="0"/>
                    </a:p>
                  </a:txBody>
                  <a:tcPr/>
                </a:tc>
              </a:tr>
              <a:tr h="660733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2009-10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171.98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97.06</a:t>
                      </a:r>
                      <a:endParaRPr lang="en-IN" sz="2800" dirty="0"/>
                    </a:p>
                  </a:txBody>
                  <a:tcPr/>
                </a:tc>
              </a:tr>
              <a:tr h="660733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2010-11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159.28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102.41</a:t>
                      </a:r>
                      <a:endParaRPr lang="en-IN" sz="2800" dirty="0"/>
                    </a:p>
                  </a:txBody>
                  <a:tcPr/>
                </a:tc>
              </a:tr>
              <a:tr h="660733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2011-12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175.94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149.00</a:t>
                      </a:r>
                      <a:endParaRPr lang="en-IN" sz="2800" dirty="0"/>
                    </a:p>
                  </a:txBody>
                  <a:tcPr/>
                </a:tc>
              </a:tr>
              <a:tr h="660733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2012-13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197.73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168.93</a:t>
                      </a:r>
                      <a:endParaRPr lang="en-IN" sz="2800" dirty="0"/>
                    </a:p>
                  </a:txBody>
                  <a:tcPr/>
                </a:tc>
              </a:tr>
              <a:tr h="660733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2013-14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221.45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260.98</a:t>
                      </a:r>
                      <a:endParaRPr lang="en-IN" sz="2800" dirty="0"/>
                    </a:p>
                  </a:txBody>
                  <a:tcPr/>
                </a:tc>
              </a:tr>
              <a:tr h="660733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2014-15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259.17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/>
                        <a:t>213.03</a:t>
                      </a:r>
                      <a:endParaRPr lang="en-IN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769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4550"/>
          </a:xfrm>
        </p:spPr>
        <p:txBody>
          <a:bodyPr/>
          <a:lstStyle/>
          <a:p>
            <a:r>
              <a:rPr lang="en-IN" b="1" dirty="0" smtClean="0"/>
              <a:t>Non-Plan and Plan Expenditure (Rs. crore)</a:t>
            </a:r>
            <a:endParaRPr lang="en-IN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334140"/>
              </p:ext>
            </p:extLst>
          </p:nvPr>
        </p:nvGraphicFramePr>
        <p:xfrm>
          <a:off x="838200" y="1390650"/>
          <a:ext cx="10515600" cy="4786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34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Funding of Plan and Non-Plan Expenditure</a:t>
            </a:r>
            <a:endParaRPr lang="en-IN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94775414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06191699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51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Student Numbers </a:t>
            </a:r>
            <a:endParaRPr lang="en-IN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8369453"/>
              </p:ext>
            </p:extLst>
          </p:nvPr>
        </p:nvGraphicFramePr>
        <p:xfrm>
          <a:off x="2369976" y="1427584"/>
          <a:ext cx="6494106" cy="518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7053"/>
                <a:gridCol w="3247053"/>
              </a:tblGrid>
              <a:tr h="6478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Year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Student Nos.</a:t>
                      </a:r>
                    </a:p>
                  </a:txBody>
                  <a:tcPr horzOverflow="overflow"/>
                </a:tc>
              </a:tr>
              <a:tr h="6478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2008-09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4,097</a:t>
                      </a:r>
                    </a:p>
                  </a:txBody>
                  <a:tcPr horzOverflow="overflow"/>
                </a:tc>
              </a:tr>
              <a:tr h="6478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2009-10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4,426</a:t>
                      </a:r>
                    </a:p>
                  </a:txBody>
                  <a:tcPr horzOverflow="overflow"/>
                </a:tc>
              </a:tr>
              <a:tr h="6478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2010-11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4,909</a:t>
                      </a:r>
                    </a:p>
                  </a:txBody>
                  <a:tcPr horzOverflow="overflow"/>
                </a:tc>
              </a:tr>
              <a:tr h="6478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2011-12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5,311</a:t>
                      </a:r>
                    </a:p>
                  </a:txBody>
                  <a:tcPr horzOverflow="overflow"/>
                </a:tc>
              </a:tr>
              <a:tr h="6478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2012-13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5,711</a:t>
                      </a:r>
                    </a:p>
                  </a:txBody>
                  <a:tcPr horzOverflow="overflow"/>
                </a:tc>
              </a:tr>
              <a:tr h="6478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2013-14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6,167</a:t>
                      </a:r>
                    </a:p>
                  </a:txBody>
                  <a:tcPr horzOverflow="overflow"/>
                </a:tc>
              </a:tr>
              <a:tr h="6478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2014-15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6,415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029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Student Numbers </a:t>
            </a:r>
            <a:endParaRPr lang="en-IN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15628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582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Non-Plan &amp; Plan Expenditure / Student (Rs.)</a:t>
            </a:r>
            <a:endParaRPr lang="en-IN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571899"/>
              </p:ext>
            </p:extLst>
          </p:nvPr>
        </p:nvGraphicFramePr>
        <p:xfrm>
          <a:off x="838200" y="1825625"/>
          <a:ext cx="105156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Year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Non-Plan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Plan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2008-09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324,921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300,342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625,262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2009-10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388,568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219,295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607,863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2010-11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324,465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208,617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533,082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2011-12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331,275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280,550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611,825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2012-13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346,227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295,798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642,024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>
                          <a:latin typeface="Garamond" panose="02020404030301010803" pitchFamily="18" charset="0"/>
                        </a:rPr>
                        <a:t>2013-14</a:t>
                      </a:r>
                      <a:endParaRPr lang="en-IN" sz="2800" b="1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latin typeface="Garamond" panose="02020404030301010803" pitchFamily="18" charset="0"/>
                        </a:rPr>
                        <a:t>359,089</a:t>
                      </a:r>
                      <a:endParaRPr lang="en-IN" sz="2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latin typeface="Garamond" panose="02020404030301010803" pitchFamily="18" charset="0"/>
                        </a:rPr>
                        <a:t>423,188</a:t>
                      </a:r>
                      <a:endParaRPr lang="en-IN" sz="2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latin typeface="Garamond" panose="02020404030301010803" pitchFamily="18" charset="0"/>
                        </a:rPr>
                        <a:t>782,277</a:t>
                      </a:r>
                      <a:endParaRPr lang="en-IN" sz="2800" b="1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>
                          <a:latin typeface="Garamond" panose="02020404030301010803" pitchFamily="18" charset="0"/>
                        </a:rPr>
                        <a:t>2014-15</a:t>
                      </a:r>
                      <a:endParaRPr lang="en-IN" sz="2800" b="1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latin typeface="Garamond" panose="02020404030301010803" pitchFamily="18" charset="0"/>
                        </a:rPr>
                        <a:t>404,006</a:t>
                      </a:r>
                      <a:endParaRPr lang="en-IN" sz="2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latin typeface="Garamond" panose="02020404030301010803" pitchFamily="18" charset="0"/>
                        </a:rPr>
                        <a:t>332,081</a:t>
                      </a:r>
                      <a:endParaRPr lang="en-IN" sz="2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latin typeface="Garamond" panose="02020404030301010803" pitchFamily="18" charset="0"/>
                        </a:rPr>
                        <a:t>736,087</a:t>
                      </a:r>
                      <a:endParaRPr lang="en-IN" sz="2800" b="1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632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Non-Plan &amp; Plan Expenditure / Student (Rs.)</a:t>
            </a:r>
            <a:endParaRPr lang="en-IN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752243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372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867"/>
          </a:xfrm>
        </p:spPr>
        <p:txBody>
          <a:bodyPr/>
          <a:lstStyle/>
          <a:p>
            <a:r>
              <a:rPr lang="en-IN" b="1" dirty="0" smtClean="0"/>
              <a:t>Non-Plan Expenditure (Rs. crore)</a:t>
            </a:r>
            <a:endParaRPr lang="en-IN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7106668"/>
              </p:ext>
            </p:extLst>
          </p:nvPr>
        </p:nvGraphicFramePr>
        <p:xfrm>
          <a:off x="356616" y="1078994"/>
          <a:ext cx="11503152" cy="5701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7192"/>
                <a:gridCol w="1917192"/>
                <a:gridCol w="1917192"/>
                <a:gridCol w="1917192"/>
                <a:gridCol w="1917192"/>
                <a:gridCol w="1917192"/>
              </a:tblGrid>
              <a:tr h="499300">
                <a:tc rowSpan="2"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Description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FY2012-13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FY2013-14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FY2013-14 Funded by: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  <a:tr h="116148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>
                          <a:solidFill>
                            <a:srgbClr val="002060"/>
                          </a:solidFill>
                        </a:rPr>
                        <a:t>Government Grant (Cash)</a:t>
                      </a:r>
                      <a:endParaRPr lang="en-IN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>
                          <a:solidFill>
                            <a:srgbClr val="002060"/>
                          </a:solidFill>
                        </a:rPr>
                        <a:t>Government Grant</a:t>
                      </a:r>
                      <a:r>
                        <a:rPr lang="en-IN" sz="2400" baseline="0" dirty="0" smtClean="0">
                          <a:solidFill>
                            <a:srgbClr val="002060"/>
                          </a:solidFill>
                        </a:rPr>
                        <a:t> (Receivable)</a:t>
                      </a:r>
                      <a:endParaRPr lang="en-IN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Internal Receipts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98599">
                <a:tc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Salary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96.66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96.86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96.60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0.26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98599">
                <a:tc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Pension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44.66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49.89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46.83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3.05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98599">
                <a:tc>
                  <a:txBody>
                    <a:bodyPr/>
                    <a:lstStyle/>
                    <a:p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Others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56.41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74.70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15.66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dirty="0" smtClean="0">
                          <a:solidFill>
                            <a:srgbClr val="002060"/>
                          </a:solidFill>
                        </a:rPr>
                        <a:t>59.05</a:t>
                      </a:r>
                      <a:endParaRPr lang="en-IN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98599">
                <a:tc>
                  <a:txBody>
                    <a:bodyPr/>
                    <a:lstStyle/>
                    <a:p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Total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197.73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221.45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159.09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3.31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800" b="1" dirty="0" smtClean="0">
                          <a:solidFill>
                            <a:srgbClr val="002060"/>
                          </a:solidFill>
                        </a:rPr>
                        <a:t>59.05</a:t>
                      </a:r>
                      <a:endParaRPr lang="en-IN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2ED5-8899-45AC-99EC-5C604F39B4A9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176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714</Words>
  <Application>Microsoft Office PowerPoint</Application>
  <PresentationFormat>Widescreen</PresentationFormat>
  <Paragraphs>372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   </vt:lpstr>
      <vt:lpstr>Non-Plan and Plan Expenditure (Rs. Crore)</vt:lpstr>
      <vt:lpstr>Non-Plan and Plan Expenditure (Rs. crore)</vt:lpstr>
      <vt:lpstr>Funding of Plan and Non-Plan Expenditure</vt:lpstr>
      <vt:lpstr>Student Numbers </vt:lpstr>
      <vt:lpstr>Student Numbers </vt:lpstr>
      <vt:lpstr>Non-Plan &amp; Plan Expenditure / Student (Rs.)</vt:lpstr>
      <vt:lpstr>Non-Plan &amp; Plan Expenditure / Student (Rs.)</vt:lpstr>
      <vt:lpstr>Non-Plan Expenditure (Rs. crore)</vt:lpstr>
      <vt:lpstr>Non-Plan Expenditure (Rs. crore)</vt:lpstr>
      <vt:lpstr>Non-Plan Expenditure (Rs. crore)</vt:lpstr>
      <vt:lpstr>Non-Plan Expenditure (by type)</vt:lpstr>
      <vt:lpstr>Non-Plan Expenditure (Others) (Rs. crore)</vt:lpstr>
      <vt:lpstr>Internal Receipts (Rs. crore) </vt:lpstr>
      <vt:lpstr>Plan Expenditure (Rs. crore)</vt:lpstr>
      <vt:lpstr>Plan Expenditure (by type) (Rs. crore)</vt:lpstr>
      <vt:lpstr>Plan Expenditure (Rs. crore)</vt:lpstr>
      <vt:lpstr>Helpful Information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Non-Plan and Plan Expenditure (Rs. Crore)</dc:title>
  <dc:creator>M . Malik</dc:creator>
  <cp:lastModifiedBy>M . Malik</cp:lastModifiedBy>
  <cp:revision>65</cp:revision>
  <cp:lastPrinted>2015-05-31T09:22:39Z</cp:lastPrinted>
  <dcterms:created xsi:type="dcterms:W3CDTF">2014-05-21T11:08:48Z</dcterms:created>
  <dcterms:modified xsi:type="dcterms:W3CDTF">2016-06-24T11:57:04Z</dcterms:modified>
</cp:coreProperties>
</file>